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94" r:id="rId7"/>
    <p:sldId id="295" r:id="rId8"/>
    <p:sldId id="296" r:id="rId9"/>
    <p:sldId id="297" r:id="rId10"/>
    <p:sldId id="262" r:id="rId11"/>
    <p:sldId id="263" r:id="rId12"/>
    <p:sldId id="277" r:id="rId13"/>
    <p:sldId id="264" r:id="rId14"/>
    <p:sldId id="284" r:id="rId15"/>
    <p:sldId id="286" r:id="rId16"/>
    <p:sldId id="266" r:id="rId17"/>
    <p:sldId id="267" r:id="rId18"/>
    <p:sldId id="293" r:id="rId19"/>
    <p:sldId id="280" r:id="rId20"/>
    <p:sldId id="268" r:id="rId21"/>
    <p:sldId id="269" r:id="rId22"/>
    <p:sldId id="270" r:id="rId23"/>
    <p:sldId id="271" r:id="rId24"/>
    <p:sldId id="273" r:id="rId25"/>
    <p:sldId id="274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8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B78D3-9163-4637-B201-210B96451952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02A5-3501-4D0F-A5B6-BD03AD4698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02A5-3501-4D0F-A5B6-BD03AD4698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B82AB5-EBB1-4CAE-8572-5F7FFB209783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149FD6-6EC2-4971-B40F-EC3FBA88E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cf.org/" TargetMode="External"/><Relationship Id="rId2" Type="http://schemas.openxmlformats.org/officeDocument/2006/relationships/hyperlink" Target="http://www.kc.frb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CONSIDERATIONS AND RECOMMENDATIONS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Northeast Institute for Quality Community Action :   CAA Leadership Succession Planning</a:t>
            </a:r>
            <a:endParaRPr lang="en-US" sz="3600" dirty="0"/>
          </a:p>
        </p:txBody>
      </p:sp>
      <p:pic>
        <p:nvPicPr>
          <p:cNvPr id="12" name="Picture 11" descr="Lighthousebl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1066800" cy="1260268"/>
          </a:xfrm>
          <a:prstGeom prst="rect">
            <a:avLst/>
          </a:prstGeom>
        </p:spPr>
      </p:pic>
      <p:pic>
        <p:nvPicPr>
          <p:cNvPr id="8205" name="Picture 13" descr="C:\Documents and Settings\Administrator\Local Settings\Temporary Internet Files\Content.IE5\AX9WH6Z4\MC9000787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2286000" cy="2588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TO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50392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Building a Foundation for Planning: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Board Chair Discussion with Ex.</a:t>
            </a:r>
          </a:p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Committee Leadership and ED.</a:t>
            </a:r>
          </a:p>
          <a:p>
            <a:pPr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Full Board Discussion/Action.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Key Stakeholder Communication (as appropriate).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Documents and Settings\Administrator\Local Settings\Temporary Internet Files\Content.IE5\3DXKZJP3\MC9003911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819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ARE YOU PREPARED TO PLAN?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Board / Mgt. Commitment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Updated Strategic Plan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informed by external and internal needs assessments?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Current ED/CEO Job Description?</a:t>
            </a: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6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Documents and Settings\Administrator\Local Settings\Temporary Internet Files\Content.IE5\3DXKZJP3\MC9004136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295400"/>
            <a:ext cx="1834836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PREPARED TO PLAN (CONT)?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Updated List of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ED/CEO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Essential Leadership/Management Responsibilities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(daily – weekly – monthly – other). 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Updated Org. Chart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– Key Senior Staff Job Descriptions-Reporting Relationships.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Key Documents List/Location – Key Stakeholder Listing.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ROLES &amp; RESPONSIBILITIES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*</a:t>
            </a:r>
            <a:r>
              <a:rPr lang="en-US" b="1" dirty="0" smtClean="0"/>
              <a:t>BOARD: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2400" dirty="0" smtClean="0"/>
              <a:t>Initiator – Decision-Maker  - Communicator – Advisor</a:t>
            </a:r>
          </a:p>
          <a:p>
            <a:pPr>
              <a:buNone/>
            </a:pPr>
            <a:r>
              <a:rPr lang="en-US" sz="2400" dirty="0" smtClean="0"/>
              <a:t>         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b="1" dirty="0" smtClean="0"/>
              <a:t>*EXECUTIVE:</a:t>
            </a:r>
          </a:p>
          <a:p>
            <a:pPr>
              <a:buNone/>
            </a:pPr>
            <a:r>
              <a:rPr lang="en-US" sz="2400" dirty="0" smtClean="0"/>
              <a:t>	        Advisor – Plan Manager/Committee Support – </a:t>
            </a:r>
          </a:p>
          <a:p>
            <a:pPr>
              <a:buNone/>
            </a:pPr>
            <a:r>
              <a:rPr lang="en-US" sz="2400" dirty="0" smtClean="0"/>
              <a:t>             Information Resource – Communicator.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endParaRPr lang="en-US" dirty="0"/>
          </a:p>
        </p:txBody>
      </p:sp>
      <p:pic>
        <p:nvPicPr>
          <p:cNvPr id="3075" name="Picture 3" descr="C:\Documents and Settings\Administrator\Local Settings\Temporary Internet Files\Content.IE5\2FFYUGSR\MC91021633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04800"/>
            <a:ext cx="2289052" cy="223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PREPARING TO PLAN: CONSIDERATIONS.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Decide if Outside Assistance (Consultant, or   Advisor) is needed.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Assign Responsibility for Plan Development: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*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Appoint a Special Ad Hoc Planning </a:t>
            </a:r>
          </a:p>
          <a:p>
            <a:pPr>
              <a:buNone/>
            </a:pPr>
            <a:r>
              <a:rPr lang="en-US" sz="3500" i="1" dirty="0" smtClean="0">
                <a:latin typeface="Arial" pitchFamily="34" charset="0"/>
                <a:cs typeface="Arial" pitchFamily="34" charset="0"/>
              </a:rPr>
              <a:t>        Committee or,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*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Assign to an Existing Committee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(e.g.,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Executive, Governance, Personnel, etc).          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Determine the Role of Executive/CEO in the Planning Process.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ü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11200" b="1" dirty="0" smtClean="0">
                <a:latin typeface="Arial" pitchFamily="34" charset="0"/>
                <a:cs typeface="Arial" pitchFamily="34" charset="0"/>
              </a:rPr>
              <a:t>TO DO’S:</a:t>
            </a:r>
          </a:p>
          <a:p>
            <a:pPr>
              <a:buNone/>
            </a:pPr>
            <a:endParaRPr lang="en-US" sz="112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DEFINE SCOPE (e.g., Executive Only; Executive + Selected Senior Managers; etc.</a:t>
            </a:r>
          </a:p>
          <a:p>
            <a:pPr lvl="1">
              <a:buNone/>
            </a:pPr>
            <a:endParaRPr lang="en-US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1200" b="1" dirty="0" smtClean="0">
                <a:latin typeface="Arial" pitchFamily="34" charset="0"/>
                <a:cs typeface="Arial" pitchFamily="34" charset="0"/>
              </a:rPr>
              <a:t>   ESTABLISH TIMETABLE – DEV. WORKPLAN.</a:t>
            </a:r>
          </a:p>
          <a:p>
            <a:pPr>
              <a:buNone/>
            </a:pPr>
            <a:endParaRPr lang="en-US" sz="1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1200" b="1" dirty="0" smtClean="0">
                <a:latin typeface="Arial" pitchFamily="34" charset="0"/>
                <a:cs typeface="Arial" pitchFamily="34" charset="0"/>
              </a:rPr>
              <a:t>	 ASSIGN-ALLOCATE RESPONSIBILITIES AND  RESOURCES (People, Funds, etc). </a:t>
            </a:r>
          </a:p>
          <a:p>
            <a:pPr>
              <a:buNone/>
            </a:pPr>
            <a:endParaRPr lang="en-US" sz="1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1200" b="1" dirty="0" smtClean="0">
                <a:latin typeface="Arial" pitchFamily="34" charset="0"/>
                <a:cs typeface="Arial" pitchFamily="34" charset="0"/>
              </a:rPr>
              <a:t>	 COMMUNICATE.</a:t>
            </a:r>
          </a:p>
          <a:p>
            <a:pPr>
              <a:buFont typeface="Wingdings" pitchFamily="2" charset="2"/>
              <a:buChar char="ü"/>
            </a:pPr>
            <a:endParaRPr lang="en-US" sz="1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1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 of Plans: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Emergency – Short Term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Leadership Service  Interruption ( Up to – 3 Months … e.g., Illness/ Injury, Personal Matter, etc).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Extended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Leadership Service Interruption  (+ 3 Months (e.g., Illness, Military, Education, etc).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Planned/Unplanned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Permanent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Leadership Transition …. e.g., Retirement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Resignation.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EMERGENCY-SHORT TERM  </a:t>
            </a:r>
            <a:br>
              <a:rPr lang="en-US" b="1" dirty="0" smtClean="0"/>
            </a:br>
            <a:r>
              <a:rPr lang="en-US" b="1" dirty="0" smtClean="0"/>
              <a:t>INTERRUPTION UP TO 3 MONTHS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Develop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Notification 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Protocol (e.g., Bd. Chairman)</a:t>
            </a:r>
          </a:p>
          <a:p>
            <a:pPr>
              <a:buNone/>
            </a:pPr>
            <a:endParaRPr lang="en-US" sz="1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Communication </a:t>
            </a:r>
            <a:r>
              <a:rPr lang="en-US" sz="12800" dirty="0" smtClean="0">
                <a:latin typeface="Arial" pitchFamily="34" charset="0"/>
                <a:cs typeface="Arial" pitchFamily="34" charset="0"/>
              </a:rPr>
              <a:t>Protocol to Activate Plan:</a:t>
            </a:r>
          </a:p>
          <a:p>
            <a:pPr>
              <a:buNone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		* Executive Committee</a:t>
            </a:r>
          </a:p>
          <a:p>
            <a:pPr>
              <a:buNone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		*  Appointment of Acting (Internal 			   Designee) or Interim Director</a:t>
            </a:r>
          </a:p>
          <a:p>
            <a:pPr>
              <a:buNone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		   (External Professional). </a:t>
            </a:r>
          </a:p>
          <a:p>
            <a:pPr>
              <a:buNone/>
            </a:pPr>
            <a:r>
              <a:rPr lang="en-US" sz="1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800600"/>
            <a:ext cx="22098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 months 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Communication Protocol Continued: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	* Board of Directors.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	*  Senior Managers – Staff.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	*  Key Stakeholders (Funders, etc).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6" descr="C:\Documents and Settings\Administrator\Local Settings\Temporary Internet Files\Content.IE5\2FFYUGSR\MC9000536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133600"/>
            <a:ext cx="1757477" cy="1769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Up to 3 months continued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Review/Confirm </a:t>
            </a:r>
            <a:r>
              <a:rPr lang="en-US" sz="2800" dirty="0" smtClean="0"/>
              <a:t>in </a:t>
            </a:r>
            <a:r>
              <a:rPr lang="en-US" sz="2800" dirty="0" smtClean="0"/>
              <a:t>Writing the </a:t>
            </a:r>
            <a:r>
              <a:rPr lang="en-US" sz="2800" b="1" dirty="0" smtClean="0"/>
              <a:t>Acting </a:t>
            </a:r>
            <a:r>
              <a:rPr lang="en-US" sz="2800" b="1" dirty="0" smtClean="0"/>
              <a:t>or Interim Director’s </a:t>
            </a:r>
            <a:r>
              <a:rPr lang="en-US" sz="2800" dirty="0" smtClean="0"/>
              <a:t>Authority, Responsibilities</a:t>
            </a:r>
            <a:r>
              <a:rPr lang="en-US" sz="2800" smtClean="0"/>
              <a:t>, </a:t>
            </a:r>
            <a:r>
              <a:rPr lang="en-US" sz="2800" smtClean="0"/>
              <a:t>Accountability</a:t>
            </a:r>
            <a:r>
              <a:rPr lang="en-US" sz="2800" smtClean="0"/>
              <a:t>, </a:t>
            </a:r>
            <a:r>
              <a:rPr lang="en-US" sz="2800" dirty="0" smtClean="0"/>
              <a:t>Support, and Compensation. 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Review/Confirm Any Adjustment of </a:t>
            </a:r>
            <a:r>
              <a:rPr lang="en-US" sz="2800" b="1" dirty="0" smtClean="0"/>
              <a:t>Senior Manager – Board Officer </a:t>
            </a:r>
            <a:r>
              <a:rPr lang="en-US" sz="2800" dirty="0" smtClean="0"/>
              <a:t>(e.g., Treasurer) Roles and Responsibilities During Period of Service Interruption.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 AND TAKEAWAYS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50392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Define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ID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Rationale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Succession Planning 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Identify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Critical Factors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consider when drafting a Succession Plan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Identify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Essential Components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a successful Succession Plan.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Identify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Resources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Planning support and assistance.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endParaRPr lang="en-US" sz="3200" dirty="0"/>
          </a:p>
        </p:txBody>
      </p:sp>
      <p:pic>
        <p:nvPicPr>
          <p:cNvPr id="4" name="Picture 3" descr="C:\Documents and Settings\Administrator\Local Settings\Temporary Internet Files\Content.IE5\38JS48CA\MC9002335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57200"/>
            <a:ext cx="1371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LONG TERM INTERRUPTION</a:t>
            </a:r>
            <a:br>
              <a:rPr lang="en-US" dirty="0" smtClean="0"/>
            </a:br>
            <a:r>
              <a:rPr lang="en-US" dirty="0" smtClean="0"/>
              <a:t>+3 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Notification Same as Short Term</a:t>
            </a:r>
          </a:p>
          <a:p>
            <a:r>
              <a:rPr lang="en-US" b="1" dirty="0" smtClean="0"/>
              <a:t>Level #1 Communication-Action Protocol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to Activate Plan:</a:t>
            </a:r>
          </a:p>
          <a:p>
            <a:pPr>
              <a:buNone/>
            </a:pPr>
            <a:r>
              <a:rPr lang="en-US" dirty="0" smtClean="0"/>
              <a:t>		*</a:t>
            </a:r>
            <a:r>
              <a:rPr lang="en-US" b="1" dirty="0" smtClean="0"/>
              <a:t>Executive Committee Meeting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*</a:t>
            </a:r>
            <a:r>
              <a:rPr lang="en-US" b="1" dirty="0" smtClean="0"/>
              <a:t>Decision</a:t>
            </a:r>
            <a:r>
              <a:rPr lang="en-US" dirty="0" smtClean="0"/>
              <a:t>:  Hire Interim Executive (External) </a:t>
            </a:r>
          </a:p>
          <a:p>
            <a:pPr>
              <a:buNone/>
            </a:pPr>
            <a:r>
              <a:rPr lang="en-US" dirty="0" smtClean="0"/>
              <a:t>               or Confirm Appointment of Acting Director </a:t>
            </a:r>
          </a:p>
          <a:p>
            <a:pPr>
              <a:buNone/>
            </a:pPr>
            <a:r>
              <a:rPr lang="en-US" dirty="0" smtClean="0"/>
              <a:t>               (Internal) for Duration of Absence.</a:t>
            </a:r>
          </a:p>
          <a:p>
            <a:pPr>
              <a:buNone/>
            </a:pPr>
            <a:r>
              <a:rPr lang="en-US" dirty="0" smtClean="0"/>
              <a:t>		*</a:t>
            </a:r>
            <a:r>
              <a:rPr lang="en-US" b="1" dirty="0" smtClean="0"/>
              <a:t>Confirm Short/Long Term Responsibilities </a:t>
            </a:r>
            <a:r>
              <a:rPr lang="en-US" dirty="0" smtClean="0"/>
              <a:t>of</a:t>
            </a:r>
          </a:p>
          <a:p>
            <a:pPr>
              <a:buNone/>
            </a:pPr>
            <a:r>
              <a:rPr lang="en-US" dirty="0" smtClean="0"/>
              <a:t>		   Acting Director.</a:t>
            </a:r>
          </a:p>
          <a:p>
            <a:pPr>
              <a:buNone/>
            </a:pPr>
            <a:r>
              <a:rPr lang="en-US" dirty="0" smtClean="0"/>
              <a:t>		*</a:t>
            </a:r>
            <a:r>
              <a:rPr lang="en-US" b="1" dirty="0" smtClean="0"/>
              <a:t>Draft Contract for Interim ED </a:t>
            </a:r>
            <a:r>
              <a:rPr lang="en-US" dirty="0" smtClean="0"/>
              <a:t>(if needed), ID</a:t>
            </a:r>
          </a:p>
          <a:p>
            <a:pPr>
              <a:buNone/>
            </a:pPr>
            <a:r>
              <a:rPr lang="en-US" dirty="0" smtClean="0"/>
              <a:t>               Responsibilities for Search/Screening/Hire.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081" name="Picture 9" descr="C:\Documents and Settings\Administrator\Local Settings\Temporary Internet Files\Content.IE5\GO1GOF98\MC9004339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371600"/>
            <a:ext cx="1371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Interruption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Level # 2. Communication </a:t>
            </a:r>
            <a:r>
              <a:rPr lang="en-US" dirty="0" smtClean="0"/>
              <a:t>Protocol:</a:t>
            </a:r>
          </a:p>
          <a:p>
            <a:pPr>
              <a:buNone/>
            </a:pPr>
            <a:r>
              <a:rPr lang="en-US" dirty="0" smtClean="0"/>
              <a:t>		*Board of Directors.</a:t>
            </a:r>
          </a:p>
          <a:p>
            <a:pPr>
              <a:buNone/>
            </a:pPr>
            <a:r>
              <a:rPr lang="en-US" dirty="0" smtClean="0"/>
              <a:t>		*Managers – Staff</a:t>
            </a:r>
          </a:p>
          <a:p>
            <a:pPr>
              <a:buNone/>
            </a:pPr>
            <a:r>
              <a:rPr lang="en-US" dirty="0" smtClean="0"/>
              <a:t>		*Key Stakeholders.</a:t>
            </a:r>
          </a:p>
          <a:p>
            <a:r>
              <a:rPr lang="en-US" b="1" dirty="0" smtClean="0"/>
              <a:t>Review/Confirm Acting/Interim ED’s Authority</a:t>
            </a:r>
            <a:r>
              <a:rPr lang="en-US" dirty="0" smtClean="0"/>
              <a:t>, Responsibilities, Supervision and Support.</a:t>
            </a:r>
          </a:p>
          <a:p>
            <a:r>
              <a:rPr lang="en-US" dirty="0" smtClean="0"/>
              <a:t>Review/Confirm </a:t>
            </a:r>
            <a:r>
              <a:rPr lang="en-US" b="1" dirty="0" smtClean="0"/>
              <a:t>Adjustment of Senior Manager – Board Officer Roles and Responsibilities </a:t>
            </a:r>
            <a:r>
              <a:rPr lang="en-US" dirty="0" smtClean="0"/>
              <a:t>for Duration of Interruption.</a:t>
            </a:r>
          </a:p>
          <a:p>
            <a:r>
              <a:rPr lang="en-US" dirty="0" smtClean="0"/>
              <a:t>Review/Confirm </a:t>
            </a:r>
            <a:r>
              <a:rPr lang="en-US" b="1" dirty="0" smtClean="0"/>
              <a:t>Compensation Eligibility/Adjustments </a:t>
            </a:r>
            <a:r>
              <a:rPr lang="en-US" dirty="0" smtClean="0"/>
              <a:t>for Executive and any Other Personnel not Addressed via a Contractual Agreement.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 descr="C:\Documents and Settings\Administrator\Local Settings\Temporary Internet Files\Content.IE5\GO1GOF98\MC90043392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447800"/>
            <a:ext cx="16764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LEADERSHIP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Unplanned:</a:t>
            </a:r>
          </a:p>
          <a:p>
            <a:pPr>
              <a:buNone/>
            </a:pPr>
            <a:r>
              <a:rPr lang="en-US" b="1" dirty="0" smtClean="0"/>
              <a:t>	*</a:t>
            </a:r>
            <a:r>
              <a:rPr lang="en-US" dirty="0" smtClean="0"/>
              <a:t>Follow Protocol for Emergency Leadership  Interruption with the following Additional Executive Committee Responsibilities:</a:t>
            </a:r>
          </a:p>
          <a:p>
            <a:pPr>
              <a:buNone/>
            </a:pPr>
            <a:r>
              <a:rPr lang="en-US" b="1" dirty="0" smtClean="0"/>
              <a:t>		*</a:t>
            </a:r>
            <a:r>
              <a:rPr lang="en-US" dirty="0" smtClean="0"/>
              <a:t>Decision to Recruit/Employ an Interim ED</a:t>
            </a:r>
          </a:p>
          <a:p>
            <a:pPr>
              <a:buNone/>
            </a:pPr>
            <a:r>
              <a:rPr lang="en-US" b="1" dirty="0" smtClean="0"/>
              <a:t>              </a:t>
            </a:r>
            <a:r>
              <a:rPr lang="en-US" dirty="0" smtClean="0"/>
              <a:t>Appoint an Acting Director.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*</a:t>
            </a:r>
            <a:r>
              <a:rPr lang="en-US" dirty="0" smtClean="0"/>
              <a:t> Appointment of an Executive </a:t>
            </a:r>
          </a:p>
          <a:p>
            <a:pPr>
              <a:buNone/>
            </a:pPr>
            <a:r>
              <a:rPr lang="en-US" dirty="0" smtClean="0"/>
              <a:t>		   Search Committee.</a:t>
            </a:r>
          </a:p>
          <a:p>
            <a:pPr>
              <a:buNone/>
            </a:pPr>
            <a:r>
              <a:rPr lang="en-US" dirty="0" smtClean="0"/>
              <a:t>		*Decision to employ Search Consultant.</a:t>
            </a:r>
          </a:p>
          <a:p>
            <a:pPr>
              <a:buNone/>
            </a:pPr>
            <a:r>
              <a:rPr lang="en-US" dirty="0" smtClean="0"/>
              <a:t>	*Communicate with Key Stakeholders.</a:t>
            </a:r>
          </a:p>
          <a:p>
            <a:pPr>
              <a:buNone/>
            </a:pPr>
            <a:r>
              <a:rPr lang="en-US" dirty="0" smtClean="0"/>
              <a:t>	* Initiate Planned Succession Transition Protocol.</a:t>
            </a:r>
          </a:p>
        </p:txBody>
      </p:sp>
      <p:pic>
        <p:nvPicPr>
          <p:cNvPr id="2050" name="Picture 2" descr="C:\Documents and Settings\Administrator\Local Settings\Temporary Internet Files\Content.IE5\3DXKZJP3\MP9004384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05200"/>
            <a:ext cx="19812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PERMANENT LEADERSHIP TRANSITION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PLANNED TRANSITION (e.g., Retirement):</a:t>
            </a:r>
          </a:p>
          <a:p>
            <a:pPr>
              <a:buNone/>
            </a:pPr>
            <a:r>
              <a:rPr lang="en-US" b="1" dirty="0" smtClean="0"/>
              <a:t>	1.</a:t>
            </a:r>
            <a:r>
              <a:rPr lang="en-US" dirty="0" smtClean="0"/>
              <a:t>Notification of Board Chairman (6-12 months).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2.</a:t>
            </a:r>
            <a:r>
              <a:rPr lang="en-US" dirty="0" smtClean="0"/>
              <a:t>Notification of Stakeholders (Board, Staff, Funders)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3.</a:t>
            </a:r>
            <a:r>
              <a:rPr lang="en-US" dirty="0" smtClean="0"/>
              <a:t> Appointment of Search Committee with</a:t>
            </a:r>
          </a:p>
          <a:p>
            <a:pPr>
              <a:buNone/>
            </a:pPr>
            <a:r>
              <a:rPr lang="en-US" b="1" dirty="0" smtClean="0"/>
              <a:t>	   </a:t>
            </a:r>
            <a:r>
              <a:rPr lang="en-US" dirty="0" smtClean="0"/>
              <a:t>Specification of Responsibility, Timetable, </a:t>
            </a:r>
          </a:p>
          <a:p>
            <a:pPr>
              <a:buNone/>
            </a:pPr>
            <a:r>
              <a:rPr lang="en-US" dirty="0" smtClean="0"/>
              <a:t>       Support/Resources </a:t>
            </a:r>
          </a:p>
          <a:p>
            <a:pPr>
              <a:buNone/>
            </a:pPr>
            <a:r>
              <a:rPr lang="en-US" dirty="0" smtClean="0"/>
              <a:t>	    (e.g., Staff, Budget, etc).</a:t>
            </a:r>
          </a:p>
          <a:p>
            <a:pPr>
              <a:buNone/>
            </a:pPr>
            <a:r>
              <a:rPr lang="en-US" b="1" dirty="0" smtClean="0"/>
              <a:t>       </a:t>
            </a:r>
            <a:endParaRPr lang="en-US" b="1" dirty="0"/>
          </a:p>
        </p:txBody>
      </p:sp>
      <p:pic>
        <p:nvPicPr>
          <p:cNvPr id="1047" name="Picture 23" descr="C:\Documents and Settings\Administrator\Local Settings\Temporary Internet Files\Content.IE5\AX9WH6Z4\MC9001953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648200"/>
            <a:ext cx="2895600" cy="1302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LEADERSHIP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PLANNED (CONT.):</a:t>
            </a:r>
          </a:p>
          <a:p>
            <a:pPr>
              <a:buNone/>
            </a:pPr>
            <a:r>
              <a:rPr lang="en-US" b="1" dirty="0" smtClean="0"/>
              <a:t>	4.  </a:t>
            </a:r>
            <a:r>
              <a:rPr lang="en-US" dirty="0" smtClean="0"/>
              <a:t>Committee Review of:  Job Description, Strategic </a:t>
            </a:r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dirty="0" smtClean="0"/>
              <a:t>Plan/Mission and Vision Statements, Org. Chart.</a:t>
            </a:r>
          </a:p>
          <a:p>
            <a:pPr>
              <a:buNone/>
            </a:pPr>
            <a:r>
              <a:rPr lang="en-US" b="1" dirty="0" smtClean="0"/>
              <a:t>	5.   </a:t>
            </a:r>
            <a:r>
              <a:rPr lang="en-US" dirty="0" smtClean="0"/>
              <a:t>Committee Organizational Assessment/Scan:</a:t>
            </a:r>
          </a:p>
          <a:p>
            <a:pPr>
              <a:buNone/>
            </a:pPr>
            <a:r>
              <a:rPr lang="en-US" dirty="0" smtClean="0"/>
              <a:t>		*Selected Board Members</a:t>
            </a:r>
          </a:p>
          <a:p>
            <a:pPr>
              <a:buNone/>
            </a:pPr>
            <a:r>
              <a:rPr lang="en-US" dirty="0" smtClean="0"/>
              <a:t>		*Selected Staff</a:t>
            </a:r>
          </a:p>
          <a:p>
            <a:pPr>
              <a:buNone/>
            </a:pPr>
            <a:r>
              <a:rPr lang="en-US" dirty="0" smtClean="0"/>
              <a:t>		*Selected Funders/Supporters</a:t>
            </a:r>
          </a:p>
          <a:p>
            <a:pPr>
              <a:buNone/>
            </a:pPr>
            <a:r>
              <a:rPr lang="en-US" dirty="0" smtClean="0"/>
              <a:t>		*Selected Community Leaders.</a:t>
            </a:r>
          </a:p>
          <a:p>
            <a:pPr>
              <a:buNone/>
            </a:pPr>
            <a:r>
              <a:rPr lang="en-US" b="1" dirty="0" smtClean="0"/>
              <a:t>      </a:t>
            </a:r>
            <a:endParaRPr lang="en-US" b="1" dirty="0"/>
          </a:p>
        </p:txBody>
      </p:sp>
      <p:pic>
        <p:nvPicPr>
          <p:cNvPr id="3078" name="Picture 6" descr="C:\Documents and Settings\Administrator\Local Settings\Temporary Internet Files\Content.IE5\GO1GOF98\MP9004074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581400"/>
            <a:ext cx="184785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LEADERSHIP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 smtClean="0"/>
              <a:t>PLANNED (CONT.):</a:t>
            </a:r>
          </a:p>
          <a:p>
            <a:pPr>
              <a:buNone/>
            </a:pPr>
            <a:endParaRPr lang="en-US" sz="3400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3400" b="1" dirty="0" smtClean="0"/>
              <a:t>6.  </a:t>
            </a:r>
            <a:r>
              <a:rPr lang="en-US" sz="3400" dirty="0" smtClean="0"/>
              <a:t>Finalize Job Description – Qualifications – </a:t>
            </a:r>
          </a:p>
          <a:p>
            <a:pPr>
              <a:buNone/>
            </a:pPr>
            <a:r>
              <a:rPr lang="en-US" sz="3400" b="1" dirty="0" smtClean="0"/>
              <a:t>          </a:t>
            </a:r>
            <a:r>
              <a:rPr lang="en-US" sz="3400" dirty="0" smtClean="0"/>
              <a:t>Critical Skills/Experience – Compensation. </a:t>
            </a:r>
          </a:p>
          <a:p>
            <a:pPr>
              <a:buNone/>
            </a:pPr>
            <a:r>
              <a:rPr lang="en-US" sz="3600" b="1" dirty="0" smtClean="0"/>
              <a:t>	7.   </a:t>
            </a:r>
            <a:r>
              <a:rPr lang="en-US" sz="3600" dirty="0" smtClean="0"/>
              <a:t>Initiate Search – Screening- Selection Process.</a:t>
            </a:r>
          </a:p>
          <a:p>
            <a:pPr>
              <a:buNone/>
            </a:pPr>
            <a:r>
              <a:rPr lang="en-US" sz="3600" b="1" dirty="0" smtClean="0"/>
              <a:t>	8.  </a:t>
            </a:r>
            <a:r>
              <a:rPr lang="en-US" sz="3600" dirty="0" smtClean="0"/>
              <a:t> Negotiate Employment Terms and Conditions.</a:t>
            </a:r>
          </a:p>
          <a:p>
            <a:pPr>
              <a:buNone/>
            </a:pPr>
            <a:r>
              <a:rPr lang="en-US" sz="3600" b="1" dirty="0" smtClean="0"/>
              <a:t>	9.   </a:t>
            </a:r>
            <a:r>
              <a:rPr lang="en-US" sz="3600" dirty="0" smtClean="0"/>
              <a:t>Hiring Recommendation – Board Action.</a:t>
            </a:r>
          </a:p>
          <a:p>
            <a:pPr>
              <a:buNone/>
            </a:pPr>
            <a:r>
              <a:rPr lang="en-US" sz="3600" b="1" dirty="0" smtClean="0"/>
              <a:t>	10. </a:t>
            </a:r>
            <a:r>
              <a:rPr lang="en-US" sz="3600" dirty="0" smtClean="0"/>
              <a:t>Announcement of Hiring to Internal/External </a:t>
            </a:r>
          </a:p>
          <a:p>
            <a:pPr>
              <a:buNone/>
            </a:pPr>
            <a:r>
              <a:rPr lang="en-US" sz="3600" b="1" dirty="0" smtClean="0"/>
              <a:t>          </a:t>
            </a:r>
            <a:r>
              <a:rPr lang="en-US" sz="3600" dirty="0" smtClean="0"/>
              <a:t> Audiences.</a:t>
            </a:r>
          </a:p>
          <a:p>
            <a:pPr>
              <a:buNone/>
            </a:pPr>
            <a:r>
              <a:rPr lang="en-US" sz="3600" b="1" dirty="0" smtClean="0"/>
              <a:t>	11. </a:t>
            </a:r>
            <a:r>
              <a:rPr lang="en-US" sz="3600" dirty="0" smtClean="0"/>
              <a:t>New ED Board Orientation – 30, 45, 90 Day Updates. </a:t>
            </a:r>
          </a:p>
          <a:p>
            <a:pPr>
              <a:buNone/>
            </a:pPr>
            <a:r>
              <a:rPr lang="en-US" sz="3600" dirty="0" smtClean="0"/>
              <a:t>            </a:t>
            </a:r>
          </a:p>
          <a:p>
            <a:pPr>
              <a:buNone/>
            </a:pPr>
            <a:r>
              <a:rPr lang="en-US" b="1" dirty="0" smtClean="0"/>
              <a:t>          </a:t>
            </a:r>
            <a:endParaRPr lang="en-US" b="1" dirty="0"/>
          </a:p>
        </p:txBody>
      </p:sp>
      <p:pic>
        <p:nvPicPr>
          <p:cNvPr id="4103" name="Picture 7" descr="C:\Documents and Settings\Administrator\Local Settings\Temporary Internet Files\Content.IE5\GR4S1OPJ\MC9002500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384" y="914400"/>
            <a:ext cx="2305616" cy="2326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Succession Planning = An Investment in Organizational Leadership Continuity/Talent Mgt.</a:t>
            </a:r>
          </a:p>
          <a:p>
            <a:r>
              <a:rPr lang="en-US" sz="2800" dirty="0" smtClean="0"/>
              <a:t>Preparation:</a:t>
            </a:r>
          </a:p>
          <a:p>
            <a:pPr>
              <a:buNone/>
            </a:pPr>
            <a:r>
              <a:rPr lang="en-US" sz="2800" dirty="0" smtClean="0"/>
              <a:t>		*Acknowledgement of Need- Commitment.</a:t>
            </a:r>
          </a:p>
          <a:p>
            <a:pPr>
              <a:buNone/>
            </a:pPr>
            <a:r>
              <a:rPr lang="en-US" sz="2800" dirty="0" smtClean="0"/>
              <a:t>		*Decision on Scope – Assignment of Roles and</a:t>
            </a:r>
          </a:p>
          <a:p>
            <a:pPr>
              <a:buNone/>
            </a:pPr>
            <a:r>
              <a:rPr lang="en-US" sz="2800" dirty="0" smtClean="0"/>
              <a:t>      		Responsibilities.</a:t>
            </a:r>
          </a:p>
          <a:p>
            <a:pPr>
              <a:buNone/>
            </a:pPr>
            <a:r>
              <a:rPr lang="en-US" sz="2800" dirty="0" smtClean="0"/>
              <a:t>		*Communicate – Anticipate/Address Possible</a:t>
            </a:r>
          </a:p>
          <a:p>
            <a:pPr>
              <a:buNone/>
            </a:pPr>
            <a:r>
              <a:rPr lang="en-US" sz="2800" dirty="0" smtClean="0"/>
              <a:t>			Stakeholder Issues/Concerns</a:t>
            </a:r>
          </a:p>
          <a:p>
            <a:pPr>
              <a:buNone/>
            </a:pPr>
            <a:r>
              <a:rPr lang="en-US" sz="2800" dirty="0" smtClean="0"/>
              <a:t>		*Collect Essential Information/Documents.</a:t>
            </a:r>
            <a:endParaRPr lang="en-US" sz="2800" dirty="0"/>
          </a:p>
        </p:txBody>
      </p:sp>
      <p:pic>
        <p:nvPicPr>
          <p:cNvPr id="1027" name="Picture 3" descr="C:\Documents and Settings\Administrator\Local Settings\Temporary Internet Files\Content.IE5\2FFYUGSR\MC9003842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81000"/>
            <a:ext cx="1795882" cy="1653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u="sng" dirty="0" smtClean="0"/>
              <a:t>TAKE ACTION:  PREPARE  AND ADOPT AN AGENCY PLAN</a:t>
            </a:r>
          </a:p>
          <a:p>
            <a:pPr>
              <a:buNone/>
            </a:pPr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>	* </a:t>
            </a:r>
            <a:r>
              <a:rPr lang="en-US" sz="9600" dirty="0" smtClean="0"/>
              <a:t>Scenarios:  1.  Short-Term/Emergency Service </a:t>
            </a:r>
          </a:p>
          <a:p>
            <a:pPr>
              <a:buNone/>
            </a:pPr>
            <a:r>
              <a:rPr lang="en-US" sz="9600" dirty="0" smtClean="0"/>
              <a:t>  		Interruption; 2. Long-Term Service Interruption</a:t>
            </a:r>
          </a:p>
          <a:p>
            <a:pPr>
              <a:buNone/>
            </a:pPr>
            <a:r>
              <a:rPr lang="en-US" sz="9600" dirty="0" smtClean="0"/>
              <a:t>		and, 3. Permanent Transition.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*Within Each Scenario ID:</a:t>
            </a:r>
          </a:p>
          <a:p>
            <a:pPr>
              <a:buNone/>
            </a:pPr>
            <a:r>
              <a:rPr lang="en-US" sz="9600" dirty="0" smtClean="0"/>
              <a:t>		.Roles, Responsibilities and Resources Required.</a:t>
            </a:r>
          </a:p>
          <a:p>
            <a:pPr>
              <a:buNone/>
            </a:pPr>
            <a:r>
              <a:rPr lang="en-US" sz="9600" dirty="0" smtClean="0"/>
              <a:t>		.Action Steps – Timetables.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*Board Plan Adoption – Implementation.</a:t>
            </a:r>
          </a:p>
          <a:p>
            <a:pPr>
              <a:buNone/>
            </a:pPr>
            <a:endParaRPr lang="en-US" sz="6200" dirty="0" smtClean="0"/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endParaRPr lang="en-US" sz="38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2050" name="Picture 2" descr="C:\Documents and Settings\Administrator\Local Settings\Temporary Internet Files\Content.IE5\2FFYUGSR\MC9003842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648200"/>
            <a:ext cx="1719682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www.kc.frb.org/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Federal Reserve Bank of Kansas City. </a:t>
            </a:r>
            <a:r>
              <a:rPr lang="en-US" b="1" u="sng" dirty="0" smtClean="0"/>
              <a:t>Nonprofit-Executive-Succession-Planning-Toolkit. </a:t>
            </a:r>
            <a:r>
              <a:rPr lang="en-US" dirty="0" smtClean="0"/>
              <a:t>“Inclusive executive succession planning toolkit with strategies, guidelines and templates…”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http://www.aecf.org</a:t>
            </a:r>
            <a:r>
              <a:rPr lang="en-US" dirty="0" smtClean="0"/>
              <a:t>  click on Publications, keyword: succession planning.</a:t>
            </a:r>
          </a:p>
          <a:p>
            <a:pPr>
              <a:buNone/>
            </a:pPr>
            <a:r>
              <a:rPr lang="en-US" dirty="0" smtClean="0"/>
              <a:t>Casey Foundation.  </a:t>
            </a:r>
            <a:r>
              <a:rPr lang="en-US" b="1" u="sng" dirty="0" smtClean="0"/>
              <a:t>Staying Engaged, Stepping Up.  </a:t>
            </a:r>
          </a:p>
          <a:p>
            <a:pPr>
              <a:buNone/>
            </a:pPr>
            <a:r>
              <a:rPr lang="en-US" dirty="0" smtClean="0"/>
              <a:t>“How Boards can Prepare for and Manage Transitions and create Sustainable Leadership”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Casey Foundation. </a:t>
            </a:r>
            <a:r>
              <a:rPr lang="en-US" b="1" u="sng" dirty="0" smtClean="0"/>
              <a:t>Building Leaderful Organizations.  </a:t>
            </a:r>
            <a:r>
              <a:rPr lang="en-US" dirty="0" smtClean="0"/>
              <a:t>Framework for Succession Planning Activities.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PREPAING TO PLAN: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b="1" i="1" dirty="0" smtClean="0"/>
          </a:p>
          <a:p>
            <a:endParaRPr lang="en-US" sz="2400" b="1" i="1" dirty="0" smtClean="0"/>
          </a:p>
          <a:p>
            <a:pPr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3200" b="1" i="1" dirty="0" smtClean="0"/>
              <a:t>    “To fail to prepare is to prepare to fail.”  </a:t>
            </a:r>
            <a:r>
              <a:rPr lang="en-US" sz="2000" b="1" i="1" dirty="0" smtClean="0"/>
              <a:t>(John Wooden, UCLA Hall of Fame Basketball  Coach)</a:t>
            </a:r>
          </a:p>
          <a:p>
            <a:pPr>
              <a:buFont typeface="Arial" pitchFamily="34" charset="0"/>
              <a:buChar char="•"/>
            </a:pPr>
            <a:endParaRPr lang="en-US" sz="3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TO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What is Executive Succession Planning?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Structured Process to Ensure Organizational Leadership Continuity in Key Positions and Retain and Develop Critical Knowledge Capital and Strategic Relationships for the Future.”* </a:t>
            </a:r>
          </a:p>
          <a:p>
            <a:pPr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*Federal Reserve Bank of Kansas City, </a:t>
            </a:r>
            <a:r>
              <a:rPr lang="en-US" sz="3200" i="1" u="sng" dirty="0" smtClean="0">
                <a:latin typeface="Arial" pitchFamily="34" charset="0"/>
                <a:cs typeface="Arial" pitchFamily="34" charset="0"/>
              </a:rPr>
              <a:t>Nonprofit Executive Succession Planning Toolkit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TO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Why Plan ????</a:t>
            </a:r>
          </a:p>
          <a:p>
            <a:pPr lvl="1">
              <a:buNone/>
            </a:pPr>
            <a:endParaRPr lang="en-US" sz="9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9600" b="1" u="sng" dirty="0" smtClean="0">
                <a:latin typeface="Arial" pitchFamily="34" charset="0"/>
                <a:cs typeface="Arial" pitchFamily="34" charset="0"/>
              </a:rPr>
              <a:t>Proactive vs. Reactive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Response to </a:t>
            </a:r>
          </a:p>
          <a:p>
            <a:pPr>
              <a:buNone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      Inevitable Change or Possible Emergency.</a:t>
            </a:r>
          </a:p>
          <a:p>
            <a:pPr>
              <a:buNone/>
            </a:pPr>
            <a:endParaRPr lang="en-US" sz="9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9600" b="1" u="sng" dirty="0" smtClean="0">
                <a:latin typeface="Arial" pitchFamily="34" charset="0"/>
                <a:cs typeface="Arial" pitchFamily="34" charset="0"/>
              </a:rPr>
              <a:t>Ensure Orderly Key Agency Leadership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Stability and Continuity During Periods of Transition or Service Interruption.</a:t>
            </a:r>
          </a:p>
          <a:p>
            <a:pPr>
              <a:buNone/>
            </a:pPr>
            <a:endParaRPr lang="en-US" sz="9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9600" b="1" u="sng" dirty="0" smtClean="0">
                <a:latin typeface="Arial" pitchFamily="34" charset="0"/>
                <a:cs typeface="Arial" pitchFamily="34" charset="0"/>
              </a:rPr>
              <a:t>Avoid Potential Disruption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Associated with Confusion, or Anxiety of Key Internal/External Stakeholders.</a:t>
            </a:r>
          </a:p>
          <a:p>
            <a:pPr>
              <a:buNone/>
            </a:pPr>
            <a:endParaRPr lang="en-US" sz="9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   ID/Promote Development of </a:t>
            </a:r>
            <a:r>
              <a:rPr lang="en-US" sz="9600" b="1" u="sng" dirty="0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9600" b="1" u="sng" dirty="0" smtClean="0">
                <a:latin typeface="Arial" pitchFamily="34" charset="0"/>
                <a:cs typeface="Arial" pitchFamily="34" charset="0"/>
              </a:rPr>
              <a:t>Leadership. </a:t>
            </a:r>
          </a:p>
          <a:p>
            <a:pPr>
              <a:buNone/>
            </a:pPr>
            <a:r>
              <a:rPr lang="en-US" sz="9600" b="1" dirty="0" smtClean="0"/>
              <a:t>                                                                                                                                                   </a:t>
            </a:r>
            <a:r>
              <a:rPr lang="en-US" sz="3200" b="1" dirty="0" smtClean="0"/>
              <a:t>	</a:t>
            </a:r>
            <a:endParaRPr lang="en-US" sz="3200" b="1" dirty="0"/>
          </a:p>
        </p:txBody>
      </p:sp>
      <p:pic>
        <p:nvPicPr>
          <p:cNvPr id="2053" name="Picture 5" descr="C:\Documents and Settings\Administrator\Local Settings\Temporary Internet Files\Content.IE5\E3XKXBVE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2192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TO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sz="3200" b="1" u="sng" dirty="0" smtClean="0"/>
              <a:t> Contingencies to be Considered: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Short term</a:t>
            </a:r>
            <a:r>
              <a:rPr lang="en-US" b="1" dirty="0" smtClean="0"/>
              <a:t>, planned or unplanned service interruptions</a:t>
            </a:r>
            <a:r>
              <a:rPr lang="en-US" dirty="0" smtClean="0"/>
              <a:t>. (3 months or less)</a:t>
            </a:r>
          </a:p>
          <a:p>
            <a:r>
              <a:rPr lang="en-US" b="1" u="sng" dirty="0" smtClean="0"/>
              <a:t>Longer term</a:t>
            </a:r>
            <a:r>
              <a:rPr lang="en-US" b="1" dirty="0" smtClean="0"/>
              <a:t>, planned or unplanned service interruptions. </a:t>
            </a:r>
            <a:r>
              <a:rPr lang="en-US" dirty="0" smtClean="0"/>
              <a:t>(more than 3 months)</a:t>
            </a:r>
          </a:p>
          <a:p>
            <a:r>
              <a:rPr lang="en-US" b="1" u="sng" dirty="0" smtClean="0"/>
              <a:t>Permanent  transitions. </a:t>
            </a:r>
            <a:r>
              <a:rPr lang="en-US" dirty="0" smtClean="0"/>
              <a:t>(planned or unplanned)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PREPARING TO PLAN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What might be some issues or questions which need to be considered in drafting and implementing an agency leadership  Succession Plan?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C:\Documents and Settings\Administrator\Local Settings\Temporary Internet Files\Content.IE5\RMABC39Y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33800"/>
            <a:ext cx="2490349" cy="2385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TO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b="1" dirty="0" smtClean="0"/>
              <a:t>Potential Issues – Questions.</a:t>
            </a:r>
          </a:p>
          <a:p>
            <a:pPr>
              <a:buNone/>
            </a:pPr>
            <a:endParaRPr lang="en-US" sz="3600" b="1" dirty="0" smtClean="0"/>
          </a:p>
          <a:p>
            <a:pPr marL="514350" indent="-514350">
              <a:buNone/>
            </a:pPr>
            <a:r>
              <a:rPr lang="en-US" b="1" dirty="0" smtClean="0"/>
              <a:t>	*</a:t>
            </a:r>
            <a:r>
              <a:rPr lang="en-US" sz="2400" b="1" dirty="0" smtClean="0"/>
              <a:t>  </a:t>
            </a:r>
            <a:r>
              <a:rPr lang="en-US" sz="3600" b="1" dirty="0" smtClean="0"/>
              <a:t>Board Ambivalence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       *  </a:t>
            </a:r>
            <a:r>
              <a:rPr lang="en-US" sz="3600" b="1" dirty="0" smtClean="0"/>
              <a:t>Executive Ambivalence 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	 *  </a:t>
            </a:r>
            <a:r>
              <a:rPr lang="en-US" sz="3600" b="1" dirty="0" smtClean="0"/>
              <a:t>Staff Concerns</a:t>
            </a:r>
          </a:p>
          <a:p>
            <a:pPr marL="514350" indent="-514350">
              <a:buNone/>
            </a:pPr>
            <a:r>
              <a:rPr lang="en-US" sz="2400" b="1" dirty="0" smtClean="0"/>
              <a:t>	 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</a:p>
          <a:p>
            <a:pPr marL="514350" indent="-514350">
              <a:buNone/>
            </a:pPr>
            <a:r>
              <a:rPr lang="en-US" sz="2400" b="1" dirty="0" smtClean="0"/>
              <a:t>            </a:t>
            </a:r>
          </a:p>
        </p:txBody>
      </p:sp>
      <p:pic>
        <p:nvPicPr>
          <p:cNvPr id="4103" name="Picture 7" descr="C:\Documents and Settings\Administrator\Local Settings\Temporary Internet Files\Content.IE5\AX9WH6Z4\MC9001986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362200"/>
            <a:ext cx="2252804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TO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 TOPICS (CHANGE/LOSS) MAY BE UNCOMFORTABLE FOR LEADERS.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*</a:t>
            </a:r>
            <a:r>
              <a:rPr lang="en-US" sz="2400" b="1" dirty="0" smtClean="0"/>
              <a:t>  </a:t>
            </a:r>
            <a:r>
              <a:rPr lang="en-US" sz="2400" b="1" u="sng" dirty="0" smtClean="0"/>
              <a:t>Board Ambivalence </a:t>
            </a:r>
            <a:r>
              <a:rPr lang="en-US" sz="2400" b="1" dirty="0" smtClean="0"/>
              <a:t>(Other Priorities; Denial, </a:t>
            </a:r>
          </a:p>
          <a:p>
            <a:pPr marL="514350" indent="-514350">
              <a:buNone/>
            </a:pPr>
            <a:r>
              <a:rPr lang="en-US" sz="2400" b="1" dirty="0" smtClean="0"/>
              <a:t>           Concerns Reg. Message to ED and Other Key       </a:t>
            </a:r>
          </a:p>
          <a:p>
            <a:pPr marL="514350" indent="-514350">
              <a:buNone/>
            </a:pPr>
            <a:r>
              <a:rPr lang="en-US" sz="2400" b="1" dirty="0" smtClean="0"/>
              <a:t>           Stakeholders.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       *  </a:t>
            </a:r>
            <a:r>
              <a:rPr lang="en-US" sz="2400" b="1" u="sng" dirty="0" smtClean="0"/>
              <a:t>Executive Ambivalence </a:t>
            </a:r>
            <a:r>
              <a:rPr lang="en-US" sz="2400" b="1" dirty="0" smtClean="0"/>
              <a:t>(Threat, Lame Duck,</a:t>
            </a:r>
          </a:p>
          <a:p>
            <a:pPr marL="514350" indent="-514350">
              <a:buNone/>
            </a:pPr>
            <a:r>
              <a:rPr lang="en-US" sz="2400" b="1" dirty="0" smtClean="0"/>
              <a:t>            Mixed Message to Staff and Stakeholders)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 smtClean="0"/>
              <a:t>	 *  </a:t>
            </a:r>
            <a:r>
              <a:rPr lang="en-US" sz="2400" b="1" u="sng" dirty="0" smtClean="0"/>
              <a:t>Staff Anxiety.</a:t>
            </a:r>
            <a:r>
              <a:rPr lang="en-US" sz="2400" b="1" dirty="0" smtClean="0"/>
              <a:t> </a:t>
            </a:r>
          </a:p>
          <a:p>
            <a:pPr marL="514350" indent="-514350">
              <a:buNone/>
            </a:pPr>
            <a:r>
              <a:rPr lang="en-US" sz="2400" b="1" dirty="0" smtClean="0"/>
              <a:t>	</a:t>
            </a:r>
          </a:p>
          <a:p>
            <a:pPr marL="514350" indent="-514350">
              <a:buNone/>
            </a:pPr>
            <a:r>
              <a:rPr lang="en-US" sz="2400" b="1" dirty="0" smtClean="0"/>
              <a:t>            </a:t>
            </a:r>
          </a:p>
        </p:txBody>
      </p:sp>
      <p:pic>
        <p:nvPicPr>
          <p:cNvPr id="5123" name="Picture 3" descr="C:\Documents and Settings\Administrator\Local Settings\Temporary Internet Files\Content.IE5\2FFYUGSR\MC9000567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905000"/>
            <a:ext cx="1822399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Civic(1)</Template>
  <TotalTime>2222</TotalTime>
  <Words>718</Words>
  <Application>Microsoft Office PowerPoint</Application>
  <PresentationFormat>On-screen Show (4:3)</PresentationFormat>
  <Paragraphs>264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Northeast Institute for Quality Community Action :   CAA Leadership Succession Planning</vt:lpstr>
      <vt:lpstr>GOALS AND TAKEAWAYS</vt:lpstr>
      <vt:lpstr>PREPAING TO PLAN: CONSIDERATIONS</vt:lpstr>
      <vt:lpstr>PREPARING TO PLAN</vt:lpstr>
      <vt:lpstr>PREPARING TO PLAN</vt:lpstr>
      <vt:lpstr>PREPARING TO PLAN</vt:lpstr>
      <vt:lpstr>PREPARING TO PLAN</vt:lpstr>
      <vt:lpstr>PREPARING TO PLAN</vt:lpstr>
      <vt:lpstr>PREPARING TO PLAN</vt:lpstr>
      <vt:lpstr>PREPARING TO PLAN</vt:lpstr>
      <vt:lpstr>PREPARING TO PLAN</vt:lpstr>
      <vt:lpstr>ARE YOU PREPARED TO PLAN (CONT)?</vt:lpstr>
      <vt:lpstr>PREPARING A PLAN</vt:lpstr>
      <vt:lpstr>PREPARING TO PLAN: CONSIDERATIONS.</vt:lpstr>
      <vt:lpstr>PREPARING A PLAN</vt:lpstr>
      <vt:lpstr>PREPARING TO PLAN</vt:lpstr>
      <vt:lpstr>EMERGENCY-SHORT TERM   INTERRUPTION UP TO 3 MONTHS</vt:lpstr>
      <vt:lpstr>(3 months continued)</vt:lpstr>
      <vt:lpstr>Up to 3 months continued</vt:lpstr>
      <vt:lpstr>LONG TERM INTERRUPTION +3  MONTHS</vt:lpstr>
      <vt:lpstr>Long Term Interruption Plan</vt:lpstr>
      <vt:lpstr>PERMANENT LEADERSHIP TRANSITION</vt:lpstr>
      <vt:lpstr>PERMANENT LEADERSHIP TRANSITION</vt:lpstr>
      <vt:lpstr>PERMANENT LEADERSHIP TRANSITION</vt:lpstr>
      <vt:lpstr>PERMANENT LEADERSHIP TRANSITION</vt:lpstr>
      <vt:lpstr>WRAPPING UP </vt:lpstr>
      <vt:lpstr>WRAPPING UP</vt:lpstr>
      <vt:lpstr>Resources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Northeast Institute for Quality Community Action :  Planning for CAA Leadership Succession</dc:title>
  <dc:creator>Patsy</dc:creator>
  <cp:lastModifiedBy> </cp:lastModifiedBy>
  <cp:revision>265</cp:revision>
  <dcterms:created xsi:type="dcterms:W3CDTF">2011-12-29T14:43:59Z</dcterms:created>
  <dcterms:modified xsi:type="dcterms:W3CDTF">2012-03-30T15:48:28Z</dcterms:modified>
</cp:coreProperties>
</file>